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1" r:id="rId4"/>
    <p:sldId id="259" r:id="rId5"/>
    <p:sldId id="258" r:id="rId6"/>
    <p:sldId id="262" r:id="rId7"/>
  </p:sldIdLst>
  <p:sldSz cx="18288000" cy="10287000"/>
  <p:notesSz cx="6858000" cy="9144000"/>
  <p:embeddedFontLst>
    <p:embeddedFont>
      <p:font typeface="Gamja Flower" panose="020B0604020202020204" charset="-127"/>
      <p:regular r:id="rId8"/>
    </p:embeddedFont>
    <p:embeddedFont>
      <p:font typeface="Impact" panose="020B0806030902050204" pitchFamily="34" charset="0"/>
      <p:regular r:id="rId9"/>
    </p:embeddedFont>
    <p:embeddedFont>
      <p:font typeface="Marykate" panose="020B0604020202020204" charset="0"/>
      <p:regular r:id="rId1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648" y="6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font" Target="fonts/font2.fntdata"/><Relationship Id="rId14" Type="http://schemas.openxmlformats.org/officeDocument/2006/relationships/tableStyles" Target="tableStyles.xml"/></Relationships>
</file>

<file path=ppt/media/image1.jpeg>
</file>

<file path=ppt/media/image10.png>
</file>

<file path=ppt/media/image2.png>
</file>

<file path=ppt/media/image3.sv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10/4/2025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10/4/2025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10/4/2025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10/4/2025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10/4/2025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10/4/2025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7" name="Freeform 7"/>
          <p:cNvSpPr/>
          <p:nvPr/>
        </p:nvSpPr>
        <p:spPr>
          <a:xfrm>
            <a:off x="-62875" y="5605866"/>
            <a:ext cx="7682875" cy="4788596"/>
          </a:xfrm>
          <a:custGeom>
            <a:avLst/>
            <a:gdLst/>
            <a:ahLst/>
            <a:cxnLst/>
            <a:rect l="l" t="t" r="r" b="b"/>
            <a:pathLst>
              <a:path w="13428251" h="10423679">
                <a:moveTo>
                  <a:pt x="0" y="0"/>
                </a:moveTo>
                <a:lnTo>
                  <a:pt x="13428250" y="0"/>
                </a:lnTo>
                <a:lnTo>
                  <a:pt x="13428250" y="10423679"/>
                </a:lnTo>
                <a:lnTo>
                  <a:pt x="0" y="1042367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8" name="Freeform 8"/>
          <p:cNvSpPr/>
          <p:nvPr/>
        </p:nvSpPr>
        <p:spPr>
          <a:xfrm flipH="1">
            <a:off x="12496798" y="6057900"/>
            <a:ext cx="5638801" cy="4127725"/>
          </a:xfrm>
          <a:custGeom>
            <a:avLst/>
            <a:gdLst/>
            <a:ahLst/>
            <a:cxnLst/>
            <a:rect l="l" t="t" r="r" b="b"/>
            <a:pathLst>
              <a:path w="13428251" h="10423679">
                <a:moveTo>
                  <a:pt x="13428250" y="0"/>
                </a:moveTo>
                <a:lnTo>
                  <a:pt x="0" y="0"/>
                </a:lnTo>
                <a:lnTo>
                  <a:pt x="0" y="10423679"/>
                </a:lnTo>
                <a:lnTo>
                  <a:pt x="13428250" y="10423679"/>
                </a:lnTo>
                <a:lnTo>
                  <a:pt x="1342825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0" name="TextBox 10"/>
          <p:cNvSpPr txBox="1"/>
          <p:nvPr/>
        </p:nvSpPr>
        <p:spPr>
          <a:xfrm>
            <a:off x="271964" y="2093072"/>
            <a:ext cx="17863635" cy="1938992"/>
          </a:xfrm>
          <a:prstGeom prst="rect">
            <a:avLst/>
          </a:prstGeom>
        </p:spPr>
        <p:txBody>
          <a:bodyPr wrap="square" lIns="0" tIns="0" rIns="0" bIns="0" rtlCol="0" anchor="t">
            <a:spAutoFit/>
          </a:bodyPr>
          <a:lstStyle/>
          <a:p>
            <a:pPr algn="ctr"/>
            <a:r>
              <a:rPr lang="en-US" sz="7200" b="1" dirty="0">
                <a:solidFill>
                  <a:srgbClr val="FFFF00"/>
                </a:solidFill>
                <a:effectLst>
                  <a:outerShdw blurRad="38100" dist="38100" dir="2700000" algn="tl">
                    <a:srgbClr val="000000">
                      <a:alpha val="43137"/>
                    </a:srgbClr>
                  </a:outerShdw>
                </a:effectLst>
                <a:latin typeface="Times New Roman" panose="02020603050405020304" pitchFamily="18" charset="0"/>
                <a:ea typeface="Marykate"/>
                <a:cs typeface="Times New Roman" panose="02020603050405020304" pitchFamily="18" charset="0"/>
                <a:sym typeface="Marykate"/>
              </a:rPr>
              <a:t>CÂU CHUYỆN GIỮA CÁC VÌ SAO </a:t>
            </a:r>
          </a:p>
          <a:p>
            <a:pPr algn="ctr"/>
            <a:r>
              <a:rPr lang="en-US" sz="5400" b="1" dirty="0">
                <a:solidFill>
                  <a:srgbClr val="FFFF00"/>
                </a:solidFill>
                <a:effectLst>
                  <a:outerShdw blurRad="38100" dist="38100" dir="2700000" algn="tl">
                    <a:srgbClr val="000000">
                      <a:alpha val="43137"/>
                    </a:srgbClr>
                  </a:outerShdw>
                </a:effectLst>
                <a:latin typeface="Times New Roman" panose="02020603050405020304" pitchFamily="18" charset="0"/>
                <a:ea typeface="Marykate"/>
                <a:cs typeface="Times New Roman" panose="02020603050405020304" pitchFamily="18" charset="0"/>
                <a:sym typeface="Marykate"/>
              </a:rPr>
              <a:t> THỜI TIẾT KHÔNG GIAN QUA GÓC NHÌN TRÁI ĐẤT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9" name="TextBox 9"/>
          <p:cNvSpPr txBox="1"/>
          <p:nvPr/>
        </p:nvSpPr>
        <p:spPr>
          <a:xfrm>
            <a:off x="3285828" y="723900"/>
            <a:ext cx="11716343" cy="1057405"/>
          </a:xfrm>
          <a:prstGeom prst="rect">
            <a:avLst/>
          </a:prstGeom>
        </p:spPr>
        <p:txBody>
          <a:bodyPr lIns="0" tIns="0" rIns="0" bIns="0" rtlCol="0" anchor="t">
            <a:spAutoFit/>
          </a:bodyPr>
          <a:lstStyle/>
          <a:p>
            <a:pPr algn="ctr">
              <a:lnSpc>
                <a:spcPts val="9480"/>
              </a:lnSpc>
            </a:pPr>
            <a:r>
              <a:rPr lang="en-US" sz="5400">
                <a:solidFill>
                  <a:srgbClr val="FFFFFF"/>
                </a:solidFill>
                <a:latin typeface="Impact" panose="020B0806030902050204" pitchFamily="34" charset="0"/>
                <a:ea typeface="Marykate"/>
                <a:cs typeface="Marykate"/>
                <a:sym typeface="Marykate"/>
              </a:rPr>
              <a:t>THÔNG TIN THÀNH VIÊN NHÓM</a:t>
            </a:r>
          </a:p>
        </p:txBody>
      </p:sp>
      <p:sp>
        <p:nvSpPr>
          <p:cNvPr id="10" name="TextBox 10"/>
          <p:cNvSpPr txBox="1"/>
          <p:nvPr/>
        </p:nvSpPr>
        <p:spPr>
          <a:xfrm>
            <a:off x="304800" y="2467666"/>
            <a:ext cx="8839197" cy="5539978"/>
          </a:xfrm>
          <a:prstGeom prst="rect">
            <a:avLst/>
          </a:prstGeom>
        </p:spPr>
        <p:txBody>
          <a:bodyPr wrap="square" lIns="0" tIns="0" rIns="0" bIns="0" rtlCol="0" anchor="t">
            <a:spAutoFit/>
          </a:bodyPr>
          <a:lstStyle/>
          <a:p>
            <a:pPr algn="just"/>
            <a:r>
              <a:rPr lang="en-US" sz="3600" b="1">
                <a:solidFill>
                  <a:srgbClr val="FFFFFF"/>
                </a:solidFill>
                <a:latin typeface="Times New Roman" panose="02020603050405020304" pitchFamily="18" charset="0"/>
                <a:ea typeface="Marykate"/>
                <a:cs typeface="Times New Roman" panose="02020603050405020304" pitchFamily="18" charset="0"/>
                <a:sym typeface="Marykate"/>
              </a:rPr>
              <a:t>Tên nhóm: 8A3 – THCS TAM THANH </a:t>
            </a:r>
          </a:p>
          <a:p>
            <a:pPr algn="ctr"/>
            <a:r>
              <a:rPr lang="en-US" sz="3600" b="1">
                <a:solidFill>
                  <a:srgbClr val="FFFFFF"/>
                </a:solidFill>
                <a:latin typeface="Times New Roman" panose="02020603050405020304" pitchFamily="18" charset="0"/>
                <a:ea typeface="Marykate"/>
                <a:cs typeface="Times New Roman" panose="02020603050405020304" pitchFamily="18" charset="0"/>
                <a:sym typeface="Marykate"/>
              </a:rPr>
              <a:t>tỉnh Lạng Sơn</a:t>
            </a:r>
          </a:p>
          <a:p>
            <a:pPr algn="just"/>
            <a:r>
              <a:rPr lang="vi-VN" sz="3600" b="1">
                <a:solidFill>
                  <a:srgbClr val="FFFFFF"/>
                </a:solidFill>
                <a:latin typeface="Times New Roman" panose="02020603050405020304" pitchFamily="18" charset="0"/>
                <a:ea typeface="Marykate"/>
                <a:cs typeface="Times New Roman" panose="02020603050405020304" pitchFamily="18" charset="0"/>
                <a:sym typeface="Marykate"/>
              </a:rPr>
              <a:t>Thành viên:</a:t>
            </a:r>
          </a:p>
          <a:p>
            <a:r>
              <a:rPr lang="en-US" sz="3600" b="1">
                <a:solidFill>
                  <a:srgbClr val="FFFFFF"/>
                </a:solidFill>
                <a:latin typeface="Times New Roman" panose="02020603050405020304" pitchFamily="18" charset="0"/>
                <a:ea typeface="Marykate"/>
                <a:cs typeface="Times New Roman" panose="02020603050405020304" pitchFamily="18" charset="0"/>
                <a:sym typeface="Marykate"/>
              </a:rPr>
              <a:t>1. </a:t>
            </a:r>
            <a:r>
              <a:rPr lang="vi-VN" sz="3600" b="1">
                <a:solidFill>
                  <a:srgbClr val="FFFFFF"/>
                </a:solidFill>
                <a:latin typeface="Times New Roman" panose="02020603050405020304" pitchFamily="18" charset="0"/>
                <a:ea typeface="Marykate"/>
                <a:cs typeface="Times New Roman" panose="02020603050405020304" pitchFamily="18" charset="0"/>
                <a:sym typeface="Marykate"/>
              </a:rPr>
              <a:t>Nguyễn Minh Tuấn:</a:t>
            </a:r>
            <a:r>
              <a:rPr lang="en-US" sz="3600" b="1">
                <a:solidFill>
                  <a:srgbClr val="FFFFFF"/>
                </a:solidFill>
                <a:latin typeface="Times New Roman" panose="02020603050405020304" pitchFamily="18" charset="0"/>
                <a:ea typeface="Marykate"/>
                <a:cs typeface="Times New Roman" panose="02020603050405020304" pitchFamily="18" charset="0"/>
                <a:sym typeface="Marykate"/>
              </a:rPr>
              <a:t> </a:t>
            </a:r>
            <a:r>
              <a:rPr lang="vi-VN" sz="3600" b="1">
                <a:solidFill>
                  <a:srgbClr val="FFFFFF"/>
                </a:solidFill>
                <a:latin typeface="Times New Roman" panose="02020603050405020304" pitchFamily="18" charset="0"/>
                <a:ea typeface="Marykate"/>
                <a:cs typeface="Times New Roman" panose="02020603050405020304" pitchFamily="18" charset="0"/>
                <a:sym typeface="Marykate"/>
              </a:rPr>
              <a:t>Trưởng nhóm</a:t>
            </a:r>
            <a:br>
              <a:rPr lang="vi-VN" sz="3600" b="1">
                <a:solidFill>
                  <a:srgbClr val="FFFFFF"/>
                </a:solidFill>
                <a:latin typeface="Times New Roman" panose="02020603050405020304" pitchFamily="18" charset="0"/>
                <a:ea typeface="Marykate"/>
                <a:cs typeface="Times New Roman" panose="02020603050405020304" pitchFamily="18" charset="0"/>
                <a:sym typeface="Marykate"/>
              </a:rPr>
            </a:br>
            <a:r>
              <a:rPr lang="en-US" sz="3600" b="1">
                <a:solidFill>
                  <a:srgbClr val="FFFFFF"/>
                </a:solidFill>
                <a:latin typeface="Times New Roman" panose="02020603050405020304" pitchFamily="18" charset="0"/>
                <a:ea typeface="Marykate"/>
                <a:cs typeface="Times New Roman" panose="02020603050405020304" pitchFamily="18" charset="0"/>
                <a:sym typeface="Marykate"/>
              </a:rPr>
              <a:t>2. </a:t>
            </a:r>
            <a:r>
              <a:rPr lang="vi-VN" sz="3600" b="1">
                <a:solidFill>
                  <a:srgbClr val="FFFFFF"/>
                </a:solidFill>
                <a:latin typeface="Times New Roman" panose="02020603050405020304" pitchFamily="18" charset="0"/>
                <a:ea typeface="Marykate"/>
                <a:cs typeface="Times New Roman" panose="02020603050405020304" pitchFamily="18" charset="0"/>
                <a:sym typeface="Marykate"/>
              </a:rPr>
              <a:t>Nguyễn Thanh Tùng:</a:t>
            </a:r>
            <a:r>
              <a:rPr lang="en-US" sz="3600" b="1">
                <a:solidFill>
                  <a:srgbClr val="FFFFFF"/>
                </a:solidFill>
                <a:latin typeface="Times New Roman" panose="02020603050405020304" pitchFamily="18" charset="0"/>
                <a:ea typeface="Marykate"/>
                <a:cs typeface="Times New Roman" panose="02020603050405020304" pitchFamily="18" charset="0"/>
                <a:sym typeface="Marykate"/>
              </a:rPr>
              <a:t> Phó nhóm</a:t>
            </a:r>
            <a:endParaRPr lang="vi-VN" sz="3600" b="1">
              <a:solidFill>
                <a:srgbClr val="FFFFFF"/>
              </a:solidFill>
              <a:latin typeface="Times New Roman" panose="02020603050405020304" pitchFamily="18" charset="0"/>
              <a:ea typeface="Marykate"/>
              <a:cs typeface="Times New Roman" panose="02020603050405020304" pitchFamily="18" charset="0"/>
              <a:sym typeface="Marykate"/>
            </a:endParaRPr>
          </a:p>
          <a:p>
            <a:r>
              <a:rPr lang="en-US" sz="3600" b="1">
                <a:solidFill>
                  <a:srgbClr val="FFFFFF"/>
                </a:solidFill>
                <a:latin typeface="Times New Roman" panose="02020603050405020304" pitchFamily="18" charset="0"/>
                <a:ea typeface="Marykate"/>
                <a:cs typeface="Times New Roman" panose="02020603050405020304" pitchFamily="18" charset="0"/>
                <a:sym typeface="Marykate"/>
              </a:rPr>
              <a:t>3. </a:t>
            </a:r>
            <a:r>
              <a:rPr lang="vi-VN" sz="3600" b="1">
                <a:solidFill>
                  <a:srgbClr val="FFFFFF"/>
                </a:solidFill>
                <a:latin typeface="Times New Roman" panose="02020603050405020304" pitchFamily="18" charset="0"/>
                <a:ea typeface="Marykate"/>
                <a:cs typeface="Times New Roman" panose="02020603050405020304" pitchFamily="18" charset="0"/>
                <a:sym typeface="Marykate"/>
              </a:rPr>
              <a:t>Từ Minh Quân:</a:t>
            </a:r>
            <a:r>
              <a:rPr lang="en-US" sz="3600" b="1">
                <a:solidFill>
                  <a:srgbClr val="FFFFFF"/>
                </a:solidFill>
                <a:latin typeface="Times New Roman" panose="02020603050405020304" pitchFamily="18" charset="0"/>
                <a:ea typeface="Marykate"/>
                <a:cs typeface="Times New Roman" panose="02020603050405020304" pitchFamily="18" charset="0"/>
                <a:sym typeface="Marykate"/>
              </a:rPr>
              <a:t> Thành viên</a:t>
            </a:r>
            <a:br>
              <a:rPr lang="vi-VN" sz="3600" b="1">
                <a:solidFill>
                  <a:srgbClr val="FFFFFF"/>
                </a:solidFill>
                <a:latin typeface="Times New Roman" panose="02020603050405020304" pitchFamily="18" charset="0"/>
                <a:ea typeface="Marykate"/>
                <a:cs typeface="Times New Roman" panose="02020603050405020304" pitchFamily="18" charset="0"/>
                <a:sym typeface="Marykate"/>
              </a:rPr>
            </a:br>
            <a:r>
              <a:rPr lang="en-US" sz="3600" b="1">
                <a:solidFill>
                  <a:srgbClr val="FFFFFF"/>
                </a:solidFill>
                <a:latin typeface="Times New Roman" panose="02020603050405020304" pitchFamily="18" charset="0"/>
                <a:ea typeface="Marykate"/>
                <a:cs typeface="Times New Roman" panose="02020603050405020304" pitchFamily="18" charset="0"/>
                <a:sym typeface="Marykate"/>
              </a:rPr>
              <a:t>4. </a:t>
            </a:r>
            <a:r>
              <a:rPr lang="vi-VN" sz="3600" b="1">
                <a:solidFill>
                  <a:srgbClr val="FFFFFF"/>
                </a:solidFill>
                <a:latin typeface="Times New Roman" panose="02020603050405020304" pitchFamily="18" charset="0"/>
                <a:ea typeface="Marykate"/>
                <a:cs typeface="Times New Roman" panose="02020603050405020304" pitchFamily="18" charset="0"/>
                <a:sym typeface="Marykate"/>
              </a:rPr>
              <a:t>Vũ Khánh Hưng:</a:t>
            </a:r>
            <a:r>
              <a:rPr lang="en-US" sz="3600" b="1">
                <a:solidFill>
                  <a:srgbClr val="FFFFFF"/>
                </a:solidFill>
                <a:latin typeface="Times New Roman" panose="02020603050405020304" pitchFamily="18" charset="0"/>
                <a:ea typeface="Marykate"/>
                <a:cs typeface="Times New Roman" panose="02020603050405020304" pitchFamily="18" charset="0"/>
                <a:sym typeface="Marykate"/>
              </a:rPr>
              <a:t> Thành viên</a:t>
            </a:r>
            <a:br>
              <a:rPr lang="vi-VN" sz="3600" b="1">
                <a:solidFill>
                  <a:srgbClr val="FFFFFF"/>
                </a:solidFill>
                <a:latin typeface="Times New Roman" panose="02020603050405020304" pitchFamily="18" charset="0"/>
                <a:ea typeface="Marykate"/>
                <a:cs typeface="Times New Roman" panose="02020603050405020304" pitchFamily="18" charset="0"/>
                <a:sym typeface="Marykate"/>
              </a:rPr>
            </a:br>
            <a:r>
              <a:rPr lang="en-US" sz="3600" b="1">
                <a:solidFill>
                  <a:srgbClr val="FFFFFF"/>
                </a:solidFill>
                <a:latin typeface="Times New Roman" panose="02020603050405020304" pitchFamily="18" charset="0"/>
                <a:ea typeface="Marykate"/>
                <a:cs typeface="Times New Roman" panose="02020603050405020304" pitchFamily="18" charset="0"/>
                <a:sym typeface="Marykate"/>
              </a:rPr>
              <a:t>5. </a:t>
            </a:r>
            <a:r>
              <a:rPr lang="vi-VN" sz="3600" b="1">
                <a:solidFill>
                  <a:srgbClr val="FFFFFF"/>
                </a:solidFill>
                <a:latin typeface="Times New Roman" panose="02020603050405020304" pitchFamily="18" charset="0"/>
                <a:ea typeface="Marykate"/>
                <a:cs typeface="Times New Roman" panose="02020603050405020304" pitchFamily="18" charset="0"/>
                <a:sym typeface="Marykate"/>
              </a:rPr>
              <a:t>Nguyễn Mạnh Long:</a:t>
            </a:r>
            <a:r>
              <a:rPr lang="en-US" sz="3600" b="1">
                <a:solidFill>
                  <a:srgbClr val="FFFFFF"/>
                </a:solidFill>
                <a:latin typeface="Times New Roman" panose="02020603050405020304" pitchFamily="18" charset="0"/>
                <a:ea typeface="Marykate"/>
                <a:cs typeface="Times New Roman" panose="02020603050405020304" pitchFamily="18" charset="0"/>
                <a:sym typeface="Marykate"/>
              </a:rPr>
              <a:t> Thành viên</a:t>
            </a:r>
          </a:p>
          <a:p>
            <a:r>
              <a:rPr lang="en-US" sz="3600" b="1">
                <a:solidFill>
                  <a:srgbClr val="FFFFFF"/>
                </a:solidFill>
                <a:latin typeface="Times New Roman" panose="02020603050405020304" pitchFamily="18" charset="0"/>
                <a:ea typeface="Marykate"/>
                <a:cs typeface="Times New Roman" panose="02020603050405020304" pitchFamily="18" charset="0"/>
                <a:sym typeface="Marykate"/>
              </a:rPr>
              <a:t>GV hướng dẫn: Cô Mạc Thị Mỹ Nương</a:t>
            </a:r>
          </a:p>
          <a:p>
            <a:pPr algn="just"/>
            <a:endParaRPr lang="en-US" sz="3600" b="1">
              <a:solidFill>
                <a:srgbClr val="FFFFFF"/>
              </a:solidFill>
              <a:latin typeface="Times New Roman" panose="02020603050405020304" pitchFamily="18" charset="0"/>
              <a:ea typeface="Marykate"/>
              <a:cs typeface="Times New Roman" panose="02020603050405020304" pitchFamily="18" charset="0"/>
              <a:sym typeface="Marykate"/>
            </a:endParaRPr>
          </a:p>
        </p:txBody>
      </p:sp>
      <p:pic>
        <p:nvPicPr>
          <p:cNvPr id="12" name="Picture 11"/>
          <p:cNvPicPr>
            <a:picLocks noChangeAspect="1"/>
          </p:cNvPicPr>
          <p:nvPr/>
        </p:nvPicPr>
        <p:blipFill rotWithShape="1">
          <a:blip r:embed="rId3"/>
          <a:srcRect l="13282"/>
          <a:stretch/>
        </p:blipFill>
        <p:spPr>
          <a:xfrm>
            <a:off x="9143998" y="2467666"/>
            <a:ext cx="9144001" cy="686683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35977"/>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4" name="Freeform 4"/>
          <p:cNvSpPr/>
          <p:nvPr/>
        </p:nvSpPr>
        <p:spPr>
          <a:xfrm flipH="1" flipV="1">
            <a:off x="-3415846" y="-3309335"/>
            <a:ext cx="8889093" cy="6618670"/>
          </a:xfrm>
          <a:custGeom>
            <a:avLst/>
            <a:gdLst/>
            <a:ahLst/>
            <a:cxnLst/>
            <a:rect l="l" t="t" r="r" b="b"/>
            <a:pathLst>
              <a:path w="8889093" h="6618670">
                <a:moveTo>
                  <a:pt x="8889092" y="6618670"/>
                </a:moveTo>
                <a:lnTo>
                  <a:pt x="0" y="6618670"/>
                </a:lnTo>
                <a:lnTo>
                  <a:pt x="0" y="0"/>
                </a:lnTo>
                <a:lnTo>
                  <a:pt x="8889092" y="0"/>
                </a:lnTo>
                <a:lnTo>
                  <a:pt x="8889092" y="661867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TextBox 11"/>
          <p:cNvSpPr txBox="1"/>
          <p:nvPr/>
        </p:nvSpPr>
        <p:spPr>
          <a:xfrm>
            <a:off x="2338926" y="3805310"/>
            <a:ext cx="12819290" cy="5865837"/>
          </a:xfrm>
          <a:prstGeom prst="rect">
            <a:avLst/>
          </a:prstGeom>
        </p:spPr>
        <p:txBody>
          <a:bodyPr lIns="0" tIns="0" rIns="0" bIns="0" rtlCol="0" anchor="t">
            <a:spAutoFit/>
          </a:bodyPr>
          <a:lstStyle/>
          <a:p>
            <a:pPr algn="ctr">
              <a:lnSpc>
                <a:spcPts val="9350"/>
              </a:lnSpc>
            </a:pPr>
            <a:r>
              <a:rPr lang="vi-VN" sz="5400" dirty="0">
                <a:solidFill>
                  <a:schemeClr val="bg1"/>
                </a:solidFill>
                <a:latin typeface="Calibri" panose="020F0502020204030204" pitchFamily="34" charset="0"/>
                <a:ea typeface="Calibri" panose="020F0502020204030204" pitchFamily="34" charset="0"/>
                <a:cs typeface="Calibri" panose="020F0502020204030204" pitchFamily="34" charset="0"/>
              </a:rPr>
              <a:t>Bão mặt trời là vụ nổ đột ngột của các hạt, năng lượng, từ trường và vật chất do Mặt trời phóng vào hệ mặt trời.</a:t>
            </a:r>
            <a:br>
              <a:rPr lang="vi-VN" sz="5400" dirty="0">
                <a:solidFill>
                  <a:schemeClr val="bg1"/>
                </a:solidFill>
                <a:latin typeface="Calibri" panose="020F0502020204030204" pitchFamily="34" charset="0"/>
                <a:ea typeface="Calibri" panose="020F0502020204030204" pitchFamily="34" charset="0"/>
                <a:cs typeface="Calibri" panose="020F0502020204030204" pitchFamily="34" charset="0"/>
              </a:rPr>
            </a:br>
            <a:endParaRPr lang="en-US" sz="5400"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pPr algn="ctr">
              <a:lnSpc>
                <a:spcPts val="9350"/>
              </a:lnSpc>
            </a:pPr>
            <a:endParaRPr lang="en-US" sz="5400" dirty="0">
              <a:latin typeface="Marykate"/>
              <a:ea typeface="Marykate"/>
              <a:cs typeface="Marykate"/>
              <a:sym typeface="Marykate"/>
            </a:endParaRPr>
          </a:p>
        </p:txBody>
      </p:sp>
      <p:sp>
        <p:nvSpPr>
          <p:cNvPr id="12" name="TextBox 12"/>
          <p:cNvSpPr txBox="1"/>
          <p:nvPr/>
        </p:nvSpPr>
        <p:spPr>
          <a:xfrm>
            <a:off x="2890400" y="35977"/>
            <a:ext cx="11716343" cy="3665747"/>
          </a:xfrm>
          <a:prstGeom prst="rect">
            <a:avLst/>
          </a:prstGeom>
        </p:spPr>
        <p:txBody>
          <a:bodyPr lIns="0" tIns="0" rIns="0" bIns="0" rtlCol="0" anchor="t">
            <a:spAutoFit/>
          </a:bodyPr>
          <a:lstStyle/>
          <a:p>
            <a:pPr algn="ctr">
              <a:lnSpc>
                <a:spcPts val="9480"/>
              </a:lnSpc>
            </a:pPr>
            <a:r>
              <a:rPr lang="vi-VN" sz="9600" b="1" dirty="0">
                <a:solidFill>
                  <a:schemeClr val="bg1"/>
                </a:solidFill>
                <a:latin typeface="Calibri" panose="020F0502020204030204" pitchFamily="34" charset="0"/>
                <a:ea typeface="Calibri" panose="020F0502020204030204" pitchFamily="34" charset="0"/>
                <a:cs typeface="Calibri" panose="020F0502020204030204" pitchFamily="34" charset="0"/>
              </a:rPr>
              <a:t>Bùng phát năng lượng/Bão mặt trời là gì?</a:t>
            </a:r>
            <a:endParaRPr lang="en-US" sz="13941" dirty="0">
              <a:solidFill>
                <a:srgbClr val="FFFFFF"/>
              </a:solidFill>
              <a:latin typeface="Arial" panose="020B0604020202020204" pitchFamily="34" charset="0"/>
              <a:ea typeface="Marykate"/>
              <a:cs typeface="Arial" panose="020B0604020202020204" pitchFamily="34" charset="0"/>
              <a:sym typeface="Marykate"/>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5" name="Freeform 5"/>
          <p:cNvSpPr/>
          <p:nvPr/>
        </p:nvSpPr>
        <p:spPr>
          <a:xfrm rot="580768">
            <a:off x="1962429" y="1316892"/>
            <a:ext cx="4546085" cy="6823393"/>
          </a:xfrm>
          <a:custGeom>
            <a:avLst/>
            <a:gdLst/>
            <a:ahLst/>
            <a:cxnLst/>
            <a:rect l="l" t="t" r="r" b="b"/>
            <a:pathLst>
              <a:path w="4546085" h="6823393">
                <a:moveTo>
                  <a:pt x="0" y="0"/>
                </a:moveTo>
                <a:lnTo>
                  <a:pt x="4546086" y="0"/>
                </a:lnTo>
                <a:lnTo>
                  <a:pt x="4546086" y="6823393"/>
                </a:lnTo>
                <a:lnTo>
                  <a:pt x="0" y="6823393"/>
                </a:lnTo>
                <a:lnTo>
                  <a:pt x="0" y="0"/>
                </a:lnTo>
                <a:close/>
              </a:path>
            </a:pathLst>
          </a:custGeom>
          <a:blipFill>
            <a:blip r:embed="rId3"/>
            <a:stretch>
              <a:fillRect/>
            </a:stretch>
          </a:blipFill>
        </p:spPr>
      </p:sp>
      <p:sp>
        <p:nvSpPr>
          <p:cNvPr id="8" name="Freeform 8"/>
          <p:cNvSpPr/>
          <p:nvPr/>
        </p:nvSpPr>
        <p:spPr>
          <a:xfrm>
            <a:off x="7150916" y="2442940"/>
            <a:ext cx="460540" cy="299927"/>
          </a:xfrm>
          <a:custGeom>
            <a:avLst/>
            <a:gdLst/>
            <a:ahLst/>
            <a:cxnLst/>
            <a:rect l="l" t="t" r="r" b="b"/>
            <a:pathLst>
              <a:path w="460540" h="299927">
                <a:moveTo>
                  <a:pt x="0" y="0"/>
                </a:moveTo>
                <a:lnTo>
                  <a:pt x="460539" y="0"/>
                </a:lnTo>
                <a:lnTo>
                  <a:pt x="460539" y="299926"/>
                </a:lnTo>
                <a:lnTo>
                  <a:pt x="0" y="299926"/>
                </a:lnTo>
                <a:lnTo>
                  <a:pt x="0" y="0"/>
                </a:lnTo>
                <a:close/>
              </a:path>
            </a:pathLst>
          </a:custGeom>
          <a:blipFill>
            <a:blip r:embed="rId4"/>
            <a:stretch>
              <a:fillRect/>
            </a:stretch>
          </a:blipFill>
        </p:spPr>
        <p:txBody>
          <a:bodyPr/>
          <a:lstStyle/>
          <a:p>
            <a:endParaRPr lang="en-US" dirty="0"/>
          </a:p>
        </p:txBody>
      </p:sp>
      <p:sp>
        <p:nvSpPr>
          <p:cNvPr id="9" name="TextBox 9"/>
          <p:cNvSpPr txBox="1"/>
          <p:nvPr/>
        </p:nvSpPr>
        <p:spPr>
          <a:xfrm>
            <a:off x="7522608" y="479513"/>
            <a:ext cx="10572138" cy="1404487"/>
          </a:xfrm>
          <a:prstGeom prst="rect">
            <a:avLst/>
          </a:prstGeom>
        </p:spPr>
        <p:txBody>
          <a:bodyPr lIns="0" tIns="0" rIns="0" bIns="0" rtlCol="0" anchor="t">
            <a:spAutoFit/>
          </a:bodyPr>
          <a:lstStyle/>
          <a:p>
            <a:pPr algn="ctr">
              <a:lnSpc>
                <a:spcPts val="12580"/>
              </a:lnSpc>
            </a:pPr>
            <a:r>
              <a:rPr lang="vi-VN" sz="6600" dirty="0">
                <a:solidFill>
                  <a:srgbClr val="FFFFFF"/>
                </a:solidFill>
                <a:latin typeface="Arial" panose="020B0604020202020204" pitchFamily="34" charset="0"/>
                <a:ea typeface="Marykate"/>
                <a:cs typeface="Arial" panose="020B0604020202020204" pitchFamily="34" charset="0"/>
                <a:sym typeface="Marykate"/>
              </a:rPr>
              <a:t>Ảnh hưởng </a:t>
            </a:r>
            <a:endParaRPr lang="en-US" sz="6600" dirty="0">
              <a:solidFill>
                <a:srgbClr val="FFFFFF"/>
              </a:solidFill>
              <a:latin typeface="Arial" panose="020B0604020202020204" pitchFamily="34" charset="0"/>
              <a:ea typeface="Marykate"/>
              <a:cs typeface="Arial" panose="020B0604020202020204" pitchFamily="34" charset="0"/>
              <a:sym typeface="Marykate"/>
            </a:endParaRPr>
          </a:p>
        </p:txBody>
      </p:sp>
      <p:sp>
        <p:nvSpPr>
          <p:cNvPr id="10" name="TextBox 10"/>
          <p:cNvSpPr txBox="1"/>
          <p:nvPr/>
        </p:nvSpPr>
        <p:spPr>
          <a:xfrm>
            <a:off x="7950649" y="2275245"/>
            <a:ext cx="9716055" cy="4985211"/>
          </a:xfrm>
          <a:prstGeom prst="rect">
            <a:avLst/>
          </a:prstGeom>
        </p:spPr>
        <p:txBody>
          <a:bodyPr wrap="square" lIns="0" tIns="0" rIns="0" bIns="0" rtlCol="0" anchor="t">
            <a:spAutoFit/>
          </a:bodyPr>
          <a:lstStyle/>
          <a:p>
            <a:r>
              <a:rPr lang="vi-VN" sz="3600" dirty="0">
                <a:solidFill>
                  <a:schemeClr val="bg1"/>
                </a:solidFill>
              </a:rPr>
              <a:t>Gây quá tải điện, mất điện diện rộng.</a:t>
            </a:r>
          </a:p>
          <a:p>
            <a:endParaRPr lang="vi-VN" sz="3600" dirty="0">
              <a:solidFill>
                <a:schemeClr val="bg1"/>
              </a:solidFill>
            </a:endParaRPr>
          </a:p>
          <a:p>
            <a:r>
              <a:rPr lang="vi-VN" sz="3600" dirty="0">
                <a:solidFill>
                  <a:schemeClr val="bg1"/>
                </a:solidFill>
              </a:rPr>
              <a:t>Nhiễu vệ tinh, GPS, Internet.</a:t>
            </a:r>
          </a:p>
          <a:p>
            <a:endParaRPr lang="vi-VN" sz="3600" dirty="0">
              <a:solidFill>
                <a:schemeClr val="bg1"/>
              </a:solidFill>
            </a:endParaRPr>
          </a:p>
          <a:p>
            <a:r>
              <a:rPr lang="vi-VN" sz="3600" dirty="0">
                <a:solidFill>
                  <a:schemeClr val="bg1"/>
                </a:solidFill>
              </a:rPr>
              <a:t>Tạo cực quang đẹp nhưng tăng bức xạ.</a:t>
            </a:r>
          </a:p>
          <a:p>
            <a:endParaRPr lang="vi-VN" sz="3600" dirty="0">
              <a:solidFill>
                <a:schemeClr val="bg1"/>
              </a:solidFill>
            </a:endParaRPr>
          </a:p>
          <a:p>
            <a:r>
              <a:rPr lang="vi-VN" sz="3600" dirty="0">
                <a:solidFill>
                  <a:schemeClr val="bg1"/>
                </a:solidFill>
              </a:rPr>
              <a:t>Ảnh hưởng sức khỏe phi hành gia, chuyến bay vùng cực.</a:t>
            </a:r>
          </a:p>
          <a:p>
            <a:pPr algn="l">
              <a:lnSpc>
                <a:spcPts val="4759"/>
              </a:lnSpc>
            </a:pPr>
            <a:endParaRPr lang="en-US" sz="3399" dirty="0">
              <a:solidFill>
                <a:schemeClr val="bg1"/>
              </a:solidFill>
              <a:latin typeface="Gamja Flower"/>
              <a:ea typeface="Gamja Flower"/>
              <a:cs typeface="Gamja Flower"/>
              <a:sym typeface="Gamja Flower"/>
            </a:endParaRPr>
          </a:p>
        </p:txBody>
      </p:sp>
      <p:sp>
        <p:nvSpPr>
          <p:cNvPr id="11" name="TextBox 11"/>
          <p:cNvSpPr txBox="1"/>
          <p:nvPr/>
        </p:nvSpPr>
        <p:spPr>
          <a:xfrm>
            <a:off x="7965433" y="3676221"/>
            <a:ext cx="12788986" cy="553228"/>
          </a:xfrm>
          <a:prstGeom prst="rect">
            <a:avLst/>
          </a:prstGeom>
        </p:spPr>
        <p:txBody>
          <a:bodyPr wrap="square" lIns="0" tIns="0" rIns="0" bIns="0" rtlCol="0" anchor="t">
            <a:spAutoFit/>
          </a:bodyPr>
          <a:lstStyle/>
          <a:p>
            <a:pPr algn="l">
              <a:lnSpc>
                <a:spcPts val="4759"/>
              </a:lnSpc>
            </a:pPr>
            <a:endParaRPr lang="en-US" sz="3399" dirty="0">
              <a:solidFill>
                <a:srgbClr val="FFFFFF"/>
              </a:solidFill>
              <a:latin typeface="Gamja Flower"/>
              <a:ea typeface="Gamja Flower"/>
              <a:cs typeface="Gamja Flower"/>
              <a:sym typeface="Gamja Flower"/>
            </a:endParaRPr>
          </a:p>
        </p:txBody>
      </p:sp>
      <p:sp>
        <p:nvSpPr>
          <p:cNvPr id="12" name="TextBox 12"/>
          <p:cNvSpPr txBox="1"/>
          <p:nvPr/>
        </p:nvSpPr>
        <p:spPr>
          <a:xfrm>
            <a:off x="8571945" y="4647827"/>
            <a:ext cx="8115300" cy="553228"/>
          </a:xfrm>
          <a:prstGeom prst="rect">
            <a:avLst/>
          </a:prstGeom>
        </p:spPr>
        <p:txBody>
          <a:bodyPr wrap="square" lIns="0" tIns="0" rIns="0" bIns="0" rtlCol="0" anchor="t">
            <a:spAutoFit/>
          </a:bodyPr>
          <a:lstStyle/>
          <a:p>
            <a:pPr algn="l">
              <a:lnSpc>
                <a:spcPts val="4759"/>
              </a:lnSpc>
            </a:pPr>
            <a:endParaRPr lang="en-US" sz="3399" dirty="0">
              <a:solidFill>
                <a:srgbClr val="FFFFFF"/>
              </a:solidFill>
              <a:latin typeface="Gamja Flower"/>
              <a:ea typeface="Gamja Flower"/>
              <a:cs typeface="Gamja Flower"/>
              <a:sym typeface="Gamja Flower"/>
            </a:endParaRPr>
          </a:p>
        </p:txBody>
      </p:sp>
      <p:sp>
        <p:nvSpPr>
          <p:cNvPr id="14" name="Freeform 14"/>
          <p:cNvSpPr/>
          <p:nvPr/>
        </p:nvSpPr>
        <p:spPr>
          <a:xfrm>
            <a:off x="7164678" y="3584838"/>
            <a:ext cx="460540" cy="299927"/>
          </a:xfrm>
          <a:custGeom>
            <a:avLst/>
            <a:gdLst/>
            <a:ahLst/>
            <a:cxnLst/>
            <a:rect l="l" t="t" r="r" b="b"/>
            <a:pathLst>
              <a:path w="460540" h="299927">
                <a:moveTo>
                  <a:pt x="0" y="0"/>
                </a:moveTo>
                <a:lnTo>
                  <a:pt x="460539" y="0"/>
                </a:lnTo>
                <a:lnTo>
                  <a:pt x="460539" y="299926"/>
                </a:lnTo>
                <a:lnTo>
                  <a:pt x="0" y="299926"/>
                </a:lnTo>
                <a:lnTo>
                  <a:pt x="0" y="0"/>
                </a:lnTo>
                <a:close/>
              </a:path>
            </a:pathLst>
          </a:custGeom>
          <a:blipFill>
            <a:blip r:embed="rId4"/>
            <a:stretch>
              <a:fillRect/>
            </a:stretch>
          </a:blipFill>
        </p:spPr>
        <p:txBody>
          <a:bodyPr/>
          <a:lstStyle/>
          <a:p>
            <a:endParaRPr lang="en-US" dirty="0"/>
          </a:p>
        </p:txBody>
      </p:sp>
      <p:sp>
        <p:nvSpPr>
          <p:cNvPr id="15" name="Freeform 15"/>
          <p:cNvSpPr/>
          <p:nvPr/>
        </p:nvSpPr>
        <p:spPr>
          <a:xfrm>
            <a:off x="7211302" y="4682931"/>
            <a:ext cx="460540" cy="299927"/>
          </a:xfrm>
          <a:custGeom>
            <a:avLst/>
            <a:gdLst/>
            <a:ahLst/>
            <a:cxnLst/>
            <a:rect l="l" t="t" r="r" b="b"/>
            <a:pathLst>
              <a:path w="460540" h="299927">
                <a:moveTo>
                  <a:pt x="0" y="0"/>
                </a:moveTo>
                <a:lnTo>
                  <a:pt x="460539" y="0"/>
                </a:lnTo>
                <a:lnTo>
                  <a:pt x="460539" y="299927"/>
                </a:lnTo>
                <a:lnTo>
                  <a:pt x="0" y="299927"/>
                </a:lnTo>
                <a:lnTo>
                  <a:pt x="0" y="0"/>
                </a:lnTo>
                <a:close/>
              </a:path>
            </a:pathLst>
          </a:custGeom>
          <a:blipFill>
            <a:blip r:embed="rId4"/>
            <a:stretch>
              <a:fillRect/>
            </a:stretch>
          </a:blipFill>
        </p:spPr>
      </p:sp>
      <p:sp>
        <p:nvSpPr>
          <p:cNvPr id="16" name="Freeform 16"/>
          <p:cNvSpPr/>
          <p:nvPr/>
        </p:nvSpPr>
        <p:spPr>
          <a:xfrm>
            <a:off x="7261883" y="5835174"/>
            <a:ext cx="460540" cy="299927"/>
          </a:xfrm>
          <a:custGeom>
            <a:avLst/>
            <a:gdLst/>
            <a:ahLst/>
            <a:cxnLst/>
            <a:rect l="l" t="t" r="r" b="b"/>
            <a:pathLst>
              <a:path w="460540" h="299927">
                <a:moveTo>
                  <a:pt x="0" y="0"/>
                </a:moveTo>
                <a:lnTo>
                  <a:pt x="460539" y="0"/>
                </a:lnTo>
                <a:lnTo>
                  <a:pt x="460539" y="299927"/>
                </a:lnTo>
                <a:lnTo>
                  <a:pt x="0" y="299927"/>
                </a:lnTo>
                <a:lnTo>
                  <a:pt x="0" y="0"/>
                </a:lnTo>
                <a:close/>
              </a:path>
            </a:pathLst>
          </a:custGeom>
          <a:blipFill>
            <a:blip r:embed="rId4"/>
            <a:stretch>
              <a:fillRect/>
            </a:stretch>
          </a:blipFill>
        </p:spPr>
      </p:sp>
      <p:sp>
        <p:nvSpPr>
          <p:cNvPr id="17" name="TextBox 16">
            <a:extLst>
              <a:ext uri="{FF2B5EF4-FFF2-40B4-BE49-F238E27FC236}">
                <a16:creationId xmlns:a16="http://schemas.microsoft.com/office/drawing/2014/main" id="{DCD47F8C-FD80-0E7F-15A6-35779DF9EB65}"/>
              </a:ext>
            </a:extLst>
          </p:cNvPr>
          <p:cNvSpPr txBox="1"/>
          <p:nvPr/>
        </p:nvSpPr>
        <p:spPr>
          <a:xfrm>
            <a:off x="5181600" y="8427443"/>
            <a:ext cx="12819290" cy="769441"/>
          </a:xfrm>
          <a:prstGeom prst="rect">
            <a:avLst/>
          </a:prstGeom>
          <a:noFill/>
        </p:spPr>
        <p:txBody>
          <a:bodyPr wrap="square" rtlCol="0">
            <a:spAutoFit/>
          </a:bodyPr>
          <a:lstStyle/>
          <a:p>
            <a:r>
              <a:rPr lang="vi-VN" sz="4400" dirty="0">
                <a:solidFill>
                  <a:schemeClr val="bg1"/>
                </a:solidFill>
                <a:latin typeface="Calibri" panose="020F0502020204030204" pitchFamily="34" charset="0"/>
                <a:ea typeface="Calibri" panose="020F0502020204030204" pitchFamily="34" charset="0"/>
                <a:cs typeface="Calibri" panose="020F0502020204030204" pitchFamily="34" charset="0"/>
              </a:rPr>
              <a:t>Để hiểu rõ hơn bọn em xin giới thiệu câu truyện này</a:t>
            </a:r>
            <a:endParaRPr lang="en-US" sz="4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5" name="Freeform 5"/>
          <p:cNvSpPr/>
          <p:nvPr/>
        </p:nvSpPr>
        <p:spPr>
          <a:xfrm>
            <a:off x="12061909" y="2862865"/>
            <a:ext cx="7276338" cy="8229600"/>
          </a:xfrm>
          <a:custGeom>
            <a:avLst/>
            <a:gdLst/>
            <a:ahLst/>
            <a:cxnLst/>
            <a:rect l="l" t="t" r="r" b="b"/>
            <a:pathLst>
              <a:path w="7276338" h="8229600">
                <a:moveTo>
                  <a:pt x="0" y="0"/>
                </a:moveTo>
                <a:lnTo>
                  <a:pt x="7276338" y="0"/>
                </a:lnTo>
                <a:lnTo>
                  <a:pt x="7276338" y="8229600"/>
                </a:lnTo>
                <a:lnTo>
                  <a:pt x="0" y="8229600"/>
                </a:lnTo>
                <a:lnTo>
                  <a:pt x="0" y="0"/>
                </a:lnTo>
                <a:close/>
              </a:path>
            </a:pathLst>
          </a:custGeom>
          <a:blipFill>
            <a:blip r:embed="rId3"/>
            <a:stretch>
              <a:fillRect/>
            </a:stretch>
          </a:blipFill>
        </p:spPr>
      </p:sp>
      <p:sp>
        <p:nvSpPr>
          <p:cNvPr id="7" name="TextBox 7"/>
          <p:cNvSpPr txBox="1"/>
          <p:nvPr/>
        </p:nvSpPr>
        <p:spPr>
          <a:xfrm>
            <a:off x="457200" y="-77671"/>
            <a:ext cx="7239000" cy="1316964"/>
          </a:xfrm>
          <a:prstGeom prst="rect">
            <a:avLst/>
          </a:prstGeom>
        </p:spPr>
        <p:txBody>
          <a:bodyPr wrap="square" lIns="0" tIns="0" rIns="0" bIns="0" rtlCol="0" anchor="t">
            <a:spAutoFit/>
          </a:bodyPr>
          <a:lstStyle/>
          <a:p>
            <a:pPr algn="l">
              <a:lnSpc>
                <a:spcPts val="12580"/>
              </a:lnSpc>
            </a:pPr>
            <a:r>
              <a:rPr lang="en-US" sz="4000" b="1" dirty="0">
                <a:solidFill>
                  <a:srgbClr val="FFFFFF"/>
                </a:solidFill>
                <a:latin typeface="Arial" panose="020B0604020202020204" pitchFamily="34" charset="0"/>
                <a:ea typeface="Marykate"/>
                <a:cs typeface="Arial" panose="020B0604020202020204" pitchFamily="34" charset="0"/>
                <a:sym typeface="Marykate"/>
              </a:rPr>
              <a:t>CÂU CHUYỆN CẢM HỨNG</a:t>
            </a:r>
          </a:p>
        </p:txBody>
      </p:sp>
      <p:sp>
        <p:nvSpPr>
          <p:cNvPr id="9" name="TextBox 7"/>
          <p:cNvSpPr txBox="1"/>
          <p:nvPr/>
        </p:nvSpPr>
        <p:spPr>
          <a:xfrm>
            <a:off x="457200" y="1537270"/>
            <a:ext cx="10058400" cy="7295395"/>
          </a:xfrm>
          <a:prstGeom prst="rect">
            <a:avLst/>
          </a:prstGeom>
        </p:spPr>
        <p:txBody>
          <a:bodyPr wrap="square" lIns="0" tIns="0" rIns="0" bIns="0" rtlCol="0" anchor="t">
            <a:spAutoFit/>
          </a:bodyPr>
          <a:lstStyle/>
          <a:p>
            <a:pPr>
              <a:lnSpc>
                <a:spcPct val="150000"/>
              </a:lnSpc>
            </a:pPr>
            <a:r>
              <a:rPr lang="vi-VN" sz="3200" dirty="0">
                <a:solidFill>
                  <a:schemeClr val="bg1"/>
                </a:solidFill>
              </a:rPr>
              <a:t>Một chiều cuối tuần, nhóm học sinh tìm thấy “cỗ máy dịch chuyển” bất ngờ thấy mình ngoài không gian và gặp một nhà du hành đa thiên hà giải thích: bão Mặt Trời và gió Mặt Trời tuy tạo cực quang đẹp nhưng có thể gây hỏng vệ tinh, nhiễu GPS và ảnh hưởng sức khỏe. Ông cho xem bản đồ bức xạ, nhấn mạnh cảnh báo sớm giúp bảo vệ công nghệ. Trở về lớp, các em làm poster, chia sẻ và truyền đi thông điệp: theo dõi thời tiết không gian để bảo vệ cuộc sống.</a:t>
            </a:r>
          </a:p>
          <a:p>
            <a:pPr>
              <a:lnSpc>
                <a:spcPct val="150000"/>
              </a:lnSpc>
            </a:pPr>
            <a:endParaRPr lang="vi-VN" sz="3200" b="1" dirty="0">
              <a:solidFill>
                <a:schemeClr val="bg1"/>
              </a:solidFill>
              <a:ea typeface="Marykate"/>
              <a:cs typeface="Marykate"/>
              <a:sym typeface="Marykate"/>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9222" b="-9222"/>
            </a:stretch>
          </a:blipFill>
        </p:spPr>
      </p:sp>
      <p:sp>
        <p:nvSpPr>
          <p:cNvPr id="7" name="TextBox 7"/>
          <p:cNvSpPr txBox="1"/>
          <p:nvPr/>
        </p:nvSpPr>
        <p:spPr>
          <a:xfrm>
            <a:off x="2667504" y="2745666"/>
            <a:ext cx="12987823" cy="3015441"/>
          </a:xfrm>
          <a:prstGeom prst="rect">
            <a:avLst/>
          </a:prstGeom>
        </p:spPr>
        <p:txBody>
          <a:bodyPr lIns="0" tIns="0" rIns="0" bIns="0" rtlCol="0" anchor="t">
            <a:spAutoFit/>
          </a:bodyPr>
          <a:lstStyle/>
          <a:p>
            <a:pPr algn="ctr">
              <a:lnSpc>
                <a:spcPts val="4759"/>
              </a:lnSpc>
            </a:pPr>
            <a:r>
              <a:rPr lang="vi-VN" sz="3600" dirty="0">
                <a:solidFill>
                  <a:schemeClr val="bg1"/>
                </a:solidFill>
              </a:rPr>
              <a:t>NASA cảnh báo bão Mặt Trời để các ngành chủ động ứng phó; kỹ sư gia cố hạ tầng,sao lưu và chuyển dự phòng, các nghề điều chỉnh kế hoạch. Bài học: thời tiết không gian ảnh hưởng trực tiếp tới đời sống và cần hợp tác quốc tế.</a:t>
            </a:r>
          </a:p>
          <a:p>
            <a:pPr algn="ctr">
              <a:lnSpc>
                <a:spcPts val="4759"/>
              </a:lnSpc>
            </a:pPr>
            <a:endParaRPr lang="en-US" sz="3399" dirty="0">
              <a:solidFill>
                <a:schemeClr val="bg1"/>
              </a:solidFill>
              <a:latin typeface="Gamja Flower"/>
              <a:ea typeface="Gamja Flower"/>
              <a:cs typeface="Gamja Flower"/>
              <a:sym typeface="Gamja Flower"/>
            </a:endParaRPr>
          </a:p>
        </p:txBody>
      </p:sp>
      <p:sp>
        <p:nvSpPr>
          <p:cNvPr id="9" name="Freeform 9"/>
          <p:cNvSpPr/>
          <p:nvPr/>
        </p:nvSpPr>
        <p:spPr>
          <a:xfrm>
            <a:off x="10925646" y="6327006"/>
            <a:ext cx="3081518" cy="2931294"/>
          </a:xfrm>
          <a:custGeom>
            <a:avLst/>
            <a:gdLst/>
            <a:ahLst/>
            <a:cxnLst/>
            <a:rect l="l" t="t" r="r" b="b"/>
            <a:pathLst>
              <a:path w="3081518" h="2931294">
                <a:moveTo>
                  <a:pt x="0" y="0"/>
                </a:moveTo>
                <a:lnTo>
                  <a:pt x="3081518" y="0"/>
                </a:lnTo>
                <a:lnTo>
                  <a:pt x="3081518" y="2931294"/>
                </a:lnTo>
                <a:lnTo>
                  <a:pt x="0" y="2931294"/>
                </a:lnTo>
                <a:lnTo>
                  <a:pt x="0" y="0"/>
                </a:lnTo>
                <a:close/>
              </a:path>
            </a:pathLst>
          </a:custGeom>
          <a:blipFill>
            <a:blip r:embed="rId3"/>
            <a:stretch>
              <a:fillRect/>
            </a:stretch>
          </a:blipFill>
        </p:spPr>
      </p:sp>
      <p:sp>
        <p:nvSpPr>
          <p:cNvPr id="11" name="TextBox 11"/>
          <p:cNvSpPr txBox="1"/>
          <p:nvPr/>
        </p:nvSpPr>
        <p:spPr>
          <a:xfrm>
            <a:off x="3857931" y="783174"/>
            <a:ext cx="10572138" cy="1520929"/>
          </a:xfrm>
          <a:prstGeom prst="rect">
            <a:avLst/>
          </a:prstGeom>
        </p:spPr>
        <p:txBody>
          <a:bodyPr lIns="0" tIns="0" rIns="0" bIns="0" rtlCol="0" anchor="t">
            <a:spAutoFit/>
          </a:bodyPr>
          <a:lstStyle/>
          <a:p>
            <a:pPr algn="ctr">
              <a:lnSpc>
                <a:spcPts val="12580"/>
              </a:lnSpc>
            </a:pPr>
            <a:r>
              <a:rPr lang="en-US" sz="9600" dirty="0" err="1">
                <a:solidFill>
                  <a:schemeClr val="bg1"/>
                </a:solidFill>
              </a:rPr>
              <a:t>Giải</a:t>
            </a:r>
            <a:r>
              <a:rPr lang="en-US" sz="9600" dirty="0">
                <a:solidFill>
                  <a:schemeClr val="bg1"/>
                </a:solidFill>
              </a:rPr>
              <a:t> </a:t>
            </a:r>
            <a:r>
              <a:rPr lang="en-US" sz="9600" dirty="0" err="1">
                <a:solidFill>
                  <a:schemeClr val="bg1"/>
                </a:solidFill>
              </a:rPr>
              <a:t>pháp</a:t>
            </a:r>
            <a:r>
              <a:rPr lang="en-US" sz="9600" dirty="0">
                <a:solidFill>
                  <a:schemeClr val="bg1"/>
                </a:solidFill>
              </a:rPr>
              <a:t> &amp; </a:t>
            </a:r>
            <a:r>
              <a:rPr lang="en-US" sz="9600" dirty="0" err="1">
                <a:solidFill>
                  <a:schemeClr val="bg1"/>
                </a:solidFill>
              </a:rPr>
              <a:t>Bài</a:t>
            </a:r>
            <a:r>
              <a:rPr lang="en-US" sz="9600" dirty="0">
                <a:solidFill>
                  <a:schemeClr val="bg1"/>
                </a:solidFill>
              </a:rPr>
              <a:t> </a:t>
            </a:r>
            <a:r>
              <a:rPr lang="en-US" sz="9600" dirty="0" err="1">
                <a:solidFill>
                  <a:schemeClr val="bg1"/>
                </a:solidFill>
              </a:rPr>
              <a:t>học</a:t>
            </a:r>
            <a:endParaRPr lang="en-US" sz="12580" dirty="0">
              <a:solidFill>
                <a:srgbClr val="FFFFFF"/>
              </a:solidFill>
              <a:latin typeface="Marykate"/>
              <a:ea typeface="Marykate"/>
              <a:cs typeface="Marykate"/>
              <a:sym typeface="Marykate"/>
            </a:endParaRPr>
          </a:p>
        </p:txBody>
      </p:sp>
      <p:sp>
        <p:nvSpPr>
          <p:cNvPr id="13" name="TextBox 12">
            <a:extLst>
              <a:ext uri="{FF2B5EF4-FFF2-40B4-BE49-F238E27FC236}">
                <a16:creationId xmlns:a16="http://schemas.microsoft.com/office/drawing/2014/main" id="{4739C5EA-C92C-10E9-0515-0C1B20B56175}"/>
              </a:ext>
            </a:extLst>
          </p:cNvPr>
          <p:cNvSpPr txBox="1"/>
          <p:nvPr/>
        </p:nvSpPr>
        <p:spPr>
          <a:xfrm>
            <a:off x="3531785" y="5210915"/>
            <a:ext cx="10524743" cy="4770537"/>
          </a:xfrm>
          <a:prstGeom prst="rect">
            <a:avLst/>
          </a:prstGeom>
          <a:noFill/>
        </p:spPr>
        <p:txBody>
          <a:bodyPr wrap="square" rtlCol="0">
            <a:spAutoFit/>
          </a:bodyPr>
          <a:lstStyle/>
          <a:p>
            <a:r>
              <a:rPr lang="vi-VN" sz="3600" b="1" dirty="0">
                <a:solidFill>
                  <a:schemeClr val="bg1"/>
                </a:solidFill>
                <a:latin typeface="Calibri" panose="020F0502020204030204" pitchFamily="34" charset="0"/>
                <a:ea typeface="Calibri" panose="020F0502020204030204" pitchFamily="34" charset="0"/>
                <a:cs typeface="Calibri" panose="020F0502020204030204" pitchFamily="34" charset="0"/>
              </a:rPr>
              <a:t>Cách bọn em Dùng dữ liệu NASA để ứng phó trước bão mặt trời:</a:t>
            </a:r>
            <a:br>
              <a:rPr lang="vi-VN" sz="3600" b="1" dirty="0">
                <a:solidFill>
                  <a:schemeClr val="bg1"/>
                </a:solidFill>
                <a:latin typeface="Calibri" panose="020F0502020204030204" pitchFamily="34" charset="0"/>
                <a:ea typeface="Calibri" panose="020F0502020204030204" pitchFamily="34" charset="0"/>
                <a:cs typeface="Calibri" panose="020F0502020204030204" pitchFamily="34" charset="0"/>
              </a:rPr>
            </a:br>
            <a:r>
              <a:rPr lang="vi-VN" sz="3200" dirty="0">
                <a:solidFill>
                  <a:schemeClr val="bg1"/>
                </a:solidFill>
              </a:rPr>
              <a:t>Nhóm dùng dữ liệu NASA (bức xạ, gió Mặt Trời, dự báo) để phân tích ảnh hưởng tới vệ tinh, Internet, hàng không và nông nghiệp. Dựa trên bản đồ bức xạ và dự báo, nhóm xây kịch bản thực tế và chuyển khoa học phức tạp thành câu chuyện dễ hiểu về tác động của bão Mặt Trời.</a:t>
            </a:r>
          </a:p>
          <a:p>
            <a:endParaRPr lang="vi-VN" sz="3600" b="1" dirty="0">
              <a:solidFill>
                <a:schemeClr val="bg1"/>
              </a:solidFill>
              <a:latin typeface="Calibri" panose="020F0502020204030204" pitchFamily="34" charset="0"/>
              <a:ea typeface="Calibri" panose="020F0502020204030204" pitchFamily="34" charset="0"/>
              <a:cs typeface="Calibri" panose="020F0502020204030204" pitchFamily="34" charset="0"/>
            </a:endParaRPr>
          </a:p>
          <a:p>
            <a:endParaRPr lang="en-US" sz="3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127</TotalTime>
  <Words>442</Words>
  <Application>Microsoft Office PowerPoint</Application>
  <PresentationFormat>Custom</PresentationFormat>
  <Paragraphs>25</Paragraphs>
  <Slides>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vt:i4>
      </vt:variant>
    </vt:vector>
  </HeadingPairs>
  <TitlesOfParts>
    <vt:vector size="13" baseType="lpstr">
      <vt:lpstr>Impact</vt:lpstr>
      <vt:lpstr>Marykate</vt:lpstr>
      <vt:lpstr>Calibri</vt:lpstr>
      <vt:lpstr>Arial</vt:lpstr>
      <vt:lpstr>Gamja Flower</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space science</dc:title>
  <dc:creator>ACER ASPIRE</dc:creator>
  <cp:lastModifiedBy>thai nguyen</cp:lastModifiedBy>
  <cp:revision>24</cp:revision>
  <dcterms:created xsi:type="dcterms:W3CDTF">2006-08-16T00:00:00Z</dcterms:created>
  <dcterms:modified xsi:type="dcterms:W3CDTF">2025-10-04T04:32:25Z</dcterms:modified>
  <dc:identifier>DAG0sGm5TUo</dc:identifier>
</cp:coreProperties>
</file>

<file path=docProps/thumbnail.jpeg>
</file>